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8" r:id="rId2"/>
    <p:sldId id="264" r:id="rId3"/>
    <p:sldId id="360" r:id="rId4"/>
    <p:sldId id="353" r:id="rId5"/>
    <p:sldId id="259" r:id="rId6"/>
    <p:sldId id="382" r:id="rId7"/>
    <p:sldId id="383" r:id="rId8"/>
    <p:sldId id="384" r:id="rId9"/>
    <p:sldId id="385" r:id="rId10"/>
    <p:sldId id="387" r:id="rId11"/>
    <p:sldId id="386" r:id="rId12"/>
    <p:sldId id="377" r:id="rId13"/>
    <p:sldId id="379" r:id="rId14"/>
    <p:sldId id="361" r:id="rId15"/>
    <p:sldId id="373" r:id="rId16"/>
    <p:sldId id="388" r:id="rId17"/>
    <p:sldId id="392" r:id="rId18"/>
    <p:sldId id="376" r:id="rId19"/>
    <p:sldId id="389" r:id="rId20"/>
    <p:sldId id="369" r:id="rId21"/>
    <p:sldId id="390" r:id="rId22"/>
    <p:sldId id="367" r:id="rId23"/>
    <p:sldId id="391" r:id="rId24"/>
    <p:sldId id="29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5363" autoAdjust="0"/>
  </p:normalViewPr>
  <p:slideViewPr>
    <p:cSldViewPr snapToObjects="1" showGuides="1">
      <p:cViewPr varScale="1">
        <p:scale>
          <a:sx n="114" d="100"/>
          <a:sy n="114" d="100"/>
        </p:scale>
        <p:origin x="9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88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24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83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5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57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11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3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68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91FB027-C0FB-4B54-815D-23853F68F6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92" y="-1136570"/>
            <a:ext cx="4085733" cy="57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ABF8980-6186-44F2-AADA-75F9D3BDC71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444C1E1-C4BF-4A0C-A2B7-14B2D167BC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9A12124-2F53-447C-87FC-85D4F616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objet d’extérieur, roue à vent&#10;&#10;Description générée automatiquement">
            <a:extLst>
              <a:ext uri="{FF2B5EF4-FFF2-40B4-BE49-F238E27FC236}">
                <a16:creationId xmlns:a16="http://schemas.microsoft.com/office/drawing/2014/main" id="{CC066763-FC55-4C90-855F-E6CF0EAC6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54" y="188640"/>
            <a:ext cx="4848993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22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7A46A32B-04E5-4881-94D1-0B1EADD2F4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144" y="1458833"/>
            <a:ext cx="5399167" cy="539916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AF62F58-8384-45A8-9DCC-EE3F1F159C15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7119B3-8AA8-4890-BD9E-74955F6EF4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868FB4A5-273B-4DFA-A845-CEAA965A3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07420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6B0A09E-35B6-4059-B7FF-BC7C21D50B44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2E8E25A-2815-4C9C-8F89-93BD18BAC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42753BE9-4C5C-4992-BA29-7B95E4705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4AC5FA-4AD6-4079-983E-ECECC7B4EF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-655183"/>
            <a:ext cx="5780434" cy="8168363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94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C65FCEB-1FF8-494C-BCED-A6867D3DBB0C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F9F03104-F936-47E2-91EC-68F3C86837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E74D9AF1-7357-409F-8C16-EA13836B1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CD3A66-74E8-4327-8DF1-D03C4071E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981" y="112465"/>
            <a:ext cx="4848532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79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 descr="Une image contenant assis, extérieur&#10;&#10;Description générée automatiquement">
            <a:extLst>
              <a:ext uri="{FF2B5EF4-FFF2-40B4-BE49-F238E27FC236}">
                <a16:creationId xmlns:a16="http://schemas.microsoft.com/office/drawing/2014/main" id="{4E2CC966-5410-4CFD-92AF-B21506A0E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136" y="-387425"/>
            <a:ext cx="5357621" cy="757808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676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06B1B0BD-2738-4DC4-B820-D510A82919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00056" y="-1"/>
            <a:ext cx="6858000" cy="6858000"/>
          </a:xfrm>
          <a:prstGeom prst="rect">
            <a:avLst/>
          </a:prstGeom>
          <a:effectLst>
            <a:outerShdw blurRad="5588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414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478A40-E332-4ED0-B0F4-58BB21CD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-1"/>
            <a:ext cx="5784636" cy="81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clair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423639D-4B26-48E8-B49A-088B0F6C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C93027A-14FE-4E6E-9908-8D599D2C15CF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E6871A6-FD0E-4D8A-AA01-A6DDABCC26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12624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fonc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6C46136-5BEE-49D7-8B37-D2D34A4E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699760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CDB7C6-253E-497A-89F1-B40E92216E06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949A507-6F53-4267-857F-508188E3C99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7993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orang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D61D2F-2BD6-405E-8C8D-EE44C5F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C39DD4-DBEF-4F18-A313-379CC09850B9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F5C65-EDBE-4621-906D-A496788FBA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742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horloge, extérieur, jauge, objet&#10;&#10;Description générée automatiquement">
            <a:extLst>
              <a:ext uri="{FF2B5EF4-FFF2-40B4-BE49-F238E27FC236}">
                <a16:creationId xmlns:a16="http://schemas.microsoft.com/office/drawing/2014/main" id="{D2899A9A-E891-4FF3-9081-871183C37B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0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3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B58FAD-ABE4-49D9-A948-BE1A9DDDC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C311B7-B4C2-4AE7-ACBB-0A896248E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73A05-B033-411A-9CDE-769F5463E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7BB0400-8409-4D85-A927-56A61C1D7C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D9FFBD9D-BEB8-48C9-B529-E9125F2E6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744" y="1524630"/>
            <a:ext cx="5760640" cy="814813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D0C6FA6-6133-45BF-B9B4-686EEDB3E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iffre cl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958494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5013176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E68133EB-BAB0-4F6E-A11F-D97872CEA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918" y="-2115616"/>
            <a:ext cx="5491027" cy="549102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EFBA19E-E1EC-4EB5-A04C-BB97F0EB0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6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25910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622209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025910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622209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5910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78667DEF-5506-4201-95FF-3CDF4E5748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2208" y="279791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9333" y="5033681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1E68CA4F-284F-4F62-B00C-781CD6CEA9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5631" y="5030114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130A8D-D15C-49BE-8746-102EC915C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2696845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2744390" y="4104388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96845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3" y="498898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2A47B40D-CA24-4BF5-A0D9-29F854E0C1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440" y="189151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0" name="Espace réservé pour une image  3">
            <a:extLst>
              <a:ext uri="{FF2B5EF4-FFF2-40B4-BE49-F238E27FC236}">
                <a16:creationId xmlns:a16="http://schemas.microsoft.com/office/drawing/2014/main" id="{798A4D55-B766-458E-A0B9-3A749AB6C4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55440" y="4084426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9D7576F9-9E27-45E9-A16F-7EEF653E29C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585277" y="1887948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2" name="Espace réservé pour une image  3">
            <a:extLst>
              <a:ext uri="{FF2B5EF4-FFF2-40B4-BE49-F238E27FC236}">
                <a16:creationId xmlns:a16="http://schemas.microsoft.com/office/drawing/2014/main" id="{F55B8A03-6491-40D5-B52D-BF1483CF7ED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85277" y="408085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54C26BF-E850-42F3-8794-2DF9F1C51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C5C37FB-3BDB-4842-8D88-E7D0B772B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erbat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945363" y="1486143"/>
            <a:ext cx="6543126" cy="388571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54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3753E1-B500-42DE-A588-0FABA26EAD21}"/>
              </a:ext>
            </a:extLst>
          </p:cNvPr>
          <p:cNvSpPr txBox="1"/>
          <p:nvPr userDrawn="1"/>
        </p:nvSpPr>
        <p:spPr>
          <a:xfrm>
            <a:off x="3736763" y="-1224466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«</a:t>
            </a:r>
            <a:r>
              <a:rPr lang="fr-FR" sz="1400" dirty="0"/>
              <a:t> 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717E5E-32EF-45FB-B1B8-4C72D834C30A}"/>
              </a:ext>
            </a:extLst>
          </p:cNvPr>
          <p:cNvSpPr txBox="1"/>
          <p:nvPr userDrawn="1"/>
        </p:nvSpPr>
        <p:spPr>
          <a:xfrm>
            <a:off x="9408367" y="4853908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»</a:t>
            </a:r>
            <a:r>
              <a:rPr lang="fr-FR" sz="1400" dirty="0"/>
              <a:t> </a:t>
            </a:r>
          </a:p>
        </p:txBody>
      </p:sp>
      <p:pic>
        <p:nvPicPr>
          <p:cNvPr id="8" name="Image 7" descr="Une image contenant noir, assis, intérieur&#10;&#10;Description générée automatiquement">
            <a:extLst>
              <a:ext uri="{FF2B5EF4-FFF2-40B4-BE49-F238E27FC236}">
                <a16:creationId xmlns:a16="http://schemas.microsoft.com/office/drawing/2014/main" id="{741C5C5A-33D0-40C8-9035-C903995FE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1" y="-426327"/>
            <a:ext cx="3671014" cy="5184576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7076642-AD46-4CCB-99C3-E692C4BBBE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2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697133"/>
            <a:ext cx="7164871" cy="146373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6B463D-29C8-4695-9117-055D8480B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8" name="Image 7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9ED32DA0-1C48-48D7-BE7E-13C1E23323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976" y="-3555776"/>
            <a:ext cx="8185137" cy="115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380000" cy="6861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1D1E741-297A-46B0-AAD9-F8FD7332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3984"/>
            <a:ext cx="10801350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uel + Aplat 2/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A9DDCF-73E5-44C2-9578-962589F962B6}"/>
              </a:ext>
            </a:extLst>
          </p:cNvPr>
          <p:cNvSpPr/>
          <p:nvPr userDrawn="1"/>
        </p:nvSpPr>
        <p:spPr>
          <a:xfrm>
            <a:off x="-53121" y="-4964"/>
            <a:ext cx="4871864" cy="6862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96A19C-EA3F-464B-931C-36EF45F21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775" y="1336511"/>
            <a:ext cx="5918854" cy="4184978"/>
          </a:xfrm>
          <a:prstGeom prst="rect">
            <a:avLst/>
          </a:prstGeom>
          <a:effectLst>
            <a:outerShdw blurRad="546100" dist="127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>
          <a:xfrm>
            <a:off x="681528" y="6507292"/>
            <a:ext cx="263461" cy="123111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18743" y="-342"/>
            <a:ext cx="7380000" cy="686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70127" y="473984"/>
            <a:ext cx="6264696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816FD6E-B501-4AF2-A78B-AB85E5133E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68E386CF-8B2F-43C2-AC75-F032C823C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4272" y="-387424"/>
            <a:ext cx="2943783" cy="57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7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384032" y="2065806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1844824"/>
            <a:ext cx="3473564" cy="3473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CB9E12-7933-48BD-B66B-7F35215A3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25344" y="912710"/>
            <a:ext cx="7402904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25344" y="3429000"/>
            <a:ext cx="6840759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25344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939C19-4B0C-4B60-B24E-CBA5209CF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280" y="0"/>
            <a:ext cx="3932172" cy="5561856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4D4498EC-1775-4519-9B57-1130D4F526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811" y="2187624"/>
            <a:ext cx="4848532" cy="6858000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8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9" name="Image 8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4749F40D-AE9B-4598-9BFD-9BA88E61DA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429219"/>
            <a:ext cx="6984777" cy="6984777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73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A0250CAE-2E2F-43CD-BAD5-5EFFC13E22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188640"/>
            <a:ext cx="485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15626B3-FE5C-481A-BE7A-272BAAE5CE8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2D52CC4-F217-490D-B833-EA778F2881F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7D0AF7B9-3C74-417C-960B-EAC2CE900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641" y="-2475656"/>
            <a:ext cx="7104112" cy="1004744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718" r:id="rId3"/>
    <p:sldLayoutId id="2147483719" r:id="rId4"/>
    <p:sldLayoutId id="2147483715" r:id="rId5"/>
    <p:sldLayoutId id="2147483716" r:id="rId6"/>
    <p:sldLayoutId id="2147483720" r:id="rId7"/>
    <p:sldLayoutId id="2147483657" r:id="rId8"/>
    <p:sldLayoutId id="2147483664" r:id="rId9"/>
    <p:sldLayoutId id="2147483702" r:id="rId10"/>
    <p:sldLayoutId id="2147483703" r:id="rId11"/>
    <p:sldLayoutId id="2147483707" r:id="rId12"/>
    <p:sldLayoutId id="2147483708" r:id="rId13"/>
    <p:sldLayoutId id="2147483709" r:id="rId14"/>
    <p:sldLayoutId id="2147483712" r:id="rId15"/>
    <p:sldLayoutId id="2147483713" r:id="rId16"/>
    <p:sldLayoutId id="2147483706" r:id="rId17"/>
    <p:sldLayoutId id="2147483710" r:id="rId18"/>
    <p:sldLayoutId id="2147483711" r:id="rId19"/>
    <p:sldLayoutId id="2147483680" r:id="rId20"/>
    <p:sldLayoutId id="2147483699" r:id="rId21"/>
    <p:sldLayoutId id="2147483681" r:id="rId22"/>
    <p:sldLayoutId id="2147483655" r:id="rId23"/>
    <p:sldLayoutId id="2147483700" r:id="rId24"/>
    <p:sldLayoutId id="2147483674" r:id="rId25"/>
    <p:sldLayoutId id="2147483714" r:id="rId26"/>
    <p:sldLayoutId id="2147483678" r:id="rId27"/>
    <p:sldLayoutId id="2147483701" r:id="rId28"/>
    <p:sldLayoutId id="2147483669" r:id="rId29"/>
    <p:sldLayoutId id="2147483671" r:id="rId30"/>
    <p:sldLayoutId id="2147483650" r:id="rId31"/>
    <p:sldLayoutId id="2147483652" r:id="rId32"/>
    <p:sldLayoutId id="2147483672" r:id="rId33"/>
    <p:sldLayoutId id="2147483673" r:id="rId34"/>
    <p:sldLayoutId id="2147483682" r:id="rId35"/>
    <p:sldLayoutId id="2147483653" r:id="rId36"/>
    <p:sldLayoutId id="2147483654" r:id="rId37"/>
    <p:sldLayoutId id="2147483670" r:id="rId38"/>
    <p:sldLayoutId id="2147483675" r:id="rId39"/>
    <p:sldLayoutId id="2147483676" r:id="rId40"/>
    <p:sldLayoutId id="2147483679" r:id="rId41"/>
    <p:sldLayoutId id="2147483677" r:id="rId42"/>
    <p:sldLayoutId id="2147483656" r:id="rId43"/>
    <p:sldLayoutId id="2147483683" r:id="rId44"/>
    <p:sldLayoutId id="2147483684" r:id="rId45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jlongster.com/Using-Immutable-Data-Structures-in-JavaScript#Immutable.j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DC35D-8A54-431A-883F-1497DC0DB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/>
              <a:t>@Ngrx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124737-FCD3-4C9C-B45B-EFEA58F1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Confidentiel |  17/03/2020 | David LECERF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258C772-2E52-40D1-92C0-D3B33678F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0023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923330"/>
          </a:xfrm>
        </p:spPr>
        <p:txBody>
          <a:bodyPr/>
          <a:lstStyle/>
          <a:p>
            <a:r>
              <a:rPr lang="fr-FR" dirty="0"/>
              <a:t>Dead store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71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Dead store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1" y="995281"/>
            <a:ext cx="11233323" cy="3930884"/>
          </a:xfrm>
        </p:spPr>
        <p:txBody>
          <a:bodyPr/>
          <a:lstStyle/>
          <a:p>
            <a:r>
              <a:rPr lang="fr-FR" dirty="0"/>
              <a:t>Dead store</a:t>
            </a:r>
          </a:p>
          <a:p>
            <a:pPr lvl="3"/>
            <a:r>
              <a:rPr lang="fr-FR" dirty="0"/>
              <a:t>Il faut éviter un maximum le « </a:t>
            </a:r>
            <a:r>
              <a:rPr lang="fr-FR" dirty="0" err="1"/>
              <a:t>subscribe</a:t>
            </a:r>
            <a:r>
              <a:rPr lang="fr-FR" dirty="0"/>
              <a:t> » manuel dans le code, ou alors le faire consciencieusement, quand on est au courant qu’on travaille sur un cold observable par exemple, ou alors le manager correctement et penser à y </a:t>
            </a:r>
            <a:r>
              <a:rPr lang="fr-FR" dirty="0" err="1"/>
              <a:t>unsubscribe</a:t>
            </a:r>
            <a:r>
              <a:rPr lang="fr-FR" dirty="0"/>
              <a:t> (on voit cold/hot plus tard)</a:t>
            </a:r>
          </a:p>
          <a:p>
            <a:pPr lvl="3"/>
            <a:r>
              <a:rPr lang="fr-FR" dirty="0"/>
              <a:t>Si l’on oublie d’</a:t>
            </a:r>
            <a:r>
              <a:rPr lang="fr-FR" dirty="0" err="1"/>
              <a:t>unsubscribe</a:t>
            </a:r>
            <a:r>
              <a:rPr lang="fr-FR" dirty="0"/>
              <a:t> à un hot observable, alors on créé un </a:t>
            </a:r>
            <a:r>
              <a:rPr lang="fr-FR" dirty="0" err="1"/>
              <a:t>dead</a:t>
            </a:r>
            <a:r>
              <a:rPr lang="fr-FR" dirty="0"/>
              <a:t>-store qui créé de gros problèmes de performance dans l’application</a:t>
            </a:r>
          </a:p>
          <a:p>
            <a:pPr lvl="3"/>
            <a:r>
              <a:rPr lang="fr-FR" dirty="0"/>
              <a:t>Le pipe </a:t>
            </a:r>
            <a:r>
              <a:rPr lang="fr-FR" dirty="0" err="1"/>
              <a:t>async</a:t>
            </a:r>
            <a:r>
              <a:rPr lang="fr-FR" dirty="0"/>
              <a:t> d’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subscribe</a:t>
            </a:r>
            <a:r>
              <a:rPr lang="fr-FR" dirty="0"/>
              <a:t> tout seul et </a:t>
            </a:r>
            <a:r>
              <a:rPr lang="fr-FR" dirty="0" err="1"/>
              <a:t>unsubscribe</a:t>
            </a:r>
            <a:r>
              <a:rPr lang="fr-FR" dirty="0"/>
              <a:t> tout seul.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/>
              <a:t>App /</a:t>
            </a:r>
            <a:r>
              <a:rPr lang="fr-FR" i="1" dirty="0" err="1"/>
              <a:t>dead</a:t>
            </a:r>
            <a:r>
              <a:rPr lang="fr-FR" i="1" dirty="0"/>
              <a:t>-store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74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64F55-316B-42B3-839A-3BB143D7B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692696"/>
            <a:ext cx="5821255" cy="3800079"/>
          </a:xfrm>
        </p:spPr>
        <p:txBody>
          <a:bodyPr/>
          <a:lstStyle/>
          <a:p>
            <a:r>
              <a:rPr lang="fr-FR" dirty="0"/>
              <a:t>Point sur les hot &amp; cold observables</a:t>
            </a:r>
            <a:br>
              <a:rPr lang="fr-FR" dirty="0"/>
            </a:br>
            <a:r>
              <a:rPr lang="fr-FR" sz="2800" dirty="0"/>
              <a:t>(</a:t>
            </a:r>
            <a:r>
              <a:rPr lang="fr-FR" sz="2800" dirty="0" err="1"/>
              <a:t>ngrx</a:t>
            </a:r>
            <a:r>
              <a:rPr lang="fr-FR" sz="2800" dirty="0"/>
              <a:t> transforme tout en hot)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42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19C3D-C64C-4EE4-B512-3C1A58D9F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/>
          <a:lstStyle/>
          <a:p>
            <a:r>
              <a:rPr lang="fr-FR" dirty="0"/>
              <a:t>Explication sur les flatten operators</a:t>
            </a:r>
          </a:p>
        </p:txBody>
      </p:sp>
    </p:spTree>
    <p:extLst>
      <p:ext uri="{BB962C8B-B14F-4D97-AF65-F5344CB8AC3E}">
        <p14:creationId xmlns:p14="http://schemas.microsoft.com/office/powerpoint/2010/main" val="404128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2FE50C-FF87-49AF-BE4A-BEE9FDB26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84A0F3F-2E96-4B58-98F2-4D7FCFDA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Comment ?</a:t>
            </a:r>
          </a:p>
        </p:txBody>
      </p:sp>
    </p:spTree>
    <p:extLst>
      <p:ext uri="{BB962C8B-B14F-4D97-AF65-F5344CB8AC3E}">
        <p14:creationId xmlns:p14="http://schemas.microsoft.com/office/powerpoint/2010/main" val="349181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67C85-8A8D-4A6B-A83C-5234C798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/*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1BEFA5-A052-42DE-8EE1-D585633FF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468013"/>
          </a:xfrm>
        </p:spPr>
        <p:txBody>
          <a:bodyPr/>
          <a:lstStyle/>
          <a:p>
            <a:r>
              <a:rPr lang="fr-FR" dirty="0"/>
              <a:t>Actions / </a:t>
            </a:r>
            <a:r>
              <a:rPr lang="fr-FR" dirty="0" err="1"/>
              <a:t>reducers</a:t>
            </a:r>
            <a:r>
              <a:rPr lang="fr-FR" dirty="0"/>
              <a:t> / </a:t>
            </a:r>
            <a:r>
              <a:rPr lang="fr-FR" dirty="0" err="1"/>
              <a:t>selectors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030E0E-6C71-4F25-9FE2-EC0D422C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08C1984-ED88-4EF4-96D5-525B60708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92578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557078"/>
            <a:ext cx="8352928" cy="6318974"/>
          </a:xfrm>
        </p:spPr>
        <p:txBody>
          <a:bodyPr/>
          <a:lstStyle/>
          <a:p>
            <a:r>
              <a:rPr lang="fr-FR" dirty="0"/>
              <a:t>Ngrx</a:t>
            </a:r>
          </a:p>
          <a:p>
            <a:pPr lvl="3"/>
            <a:r>
              <a:rPr lang="fr-FR" dirty="0"/>
              <a:t>Construit par-dessus </a:t>
            </a:r>
            <a:r>
              <a:rPr lang="fr-FR" dirty="0" err="1"/>
              <a:t>redux</a:t>
            </a:r>
            <a:endParaRPr lang="fr-FR" dirty="0"/>
          </a:p>
          <a:p>
            <a:pPr lvl="3"/>
            <a:r>
              <a:rPr lang="fr-FR" dirty="0"/>
              <a:t>Classé en [ Actions | </a:t>
            </a:r>
            <a:r>
              <a:rPr lang="fr-FR" dirty="0" err="1"/>
              <a:t>Reducers</a:t>
            </a:r>
            <a:r>
              <a:rPr lang="fr-FR" dirty="0"/>
              <a:t> | </a:t>
            </a:r>
            <a:r>
              <a:rPr lang="fr-FR" dirty="0" err="1"/>
              <a:t>Selectors</a:t>
            </a:r>
            <a:r>
              <a:rPr lang="fr-FR" dirty="0"/>
              <a:t> ]</a:t>
            </a:r>
          </a:p>
          <a:p>
            <a:pPr lvl="1"/>
            <a:r>
              <a:rPr lang="fr-FR" dirty="0"/>
              <a:t>Actions</a:t>
            </a:r>
          </a:p>
          <a:p>
            <a:pPr marL="0" lvl="3" indent="0">
              <a:buNone/>
            </a:pPr>
            <a:r>
              <a:rPr lang="fr-FR" dirty="0"/>
              <a:t>Les actions sont la base, ils définissent simplement les actions pouvant se passer dans l’application. Ils sont composés d’un nom </a:t>
            </a:r>
            <a:r>
              <a:rPr lang="fr-FR" dirty="0">
                <a:solidFill>
                  <a:srgbClr val="FF0000"/>
                </a:solidFill>
              </a:rPr>
              <a:t>QUI DOIT ABSOLUMENT ETRE UNIQUE AU SEIN DE L’APP </a:t>
            </a:r>
            <a:r>
              <a:rPr lang="fr-FR" dirty="0"/>
              <a:t>(c’est pour ça qu’on scope avec [*] avant le nom des actions, mais ça peut encore arriver), et d’un </a:t>
            </a:r>
            <a:r>
              <a:rPr lang="fr-FR" dirty="0" err="1"/>
              <a:t>payload</a:t>
            </a:r>
            <a:r>
              <a:rPr lang="fr-FR" dirty="0"/>
              <a:t>.</a:t>
            </a:r>
          </a:p>
          <a:p>
            <a:pPr lvl="1"/>
            <a:r>
              <a:rPr lang="fr-FR" dirty="0" err="1">
                <a:solidFill>
                  <a:srgbClr val="002C52"/>
                </a:solidFill>
              </a:rPr>
              <a:t>Reducers</a:t>
            </a:r>
            <a:endParaRPr lang="fr-FR" dirty="0">
              <a:solidFill>
                <a:srgbClr val="002C52"/>
              </a:solidFill>
            </a:endParaRPr>
          </a:p>
          <a:p>
            <a:pPr lvl="3"/>
            <a:r>
              <a:rPr lang="fr-FR" dirty="0"/>
              <a:t>Ils réagissent aux actions</a:t>
            </a:r>
          </a:p>
          <a:p>
            <a:pPr lvl="3"/>
            <a:r>
              <a:rPr lang="fr-FR" dirty="0"/>
              <a:t>Ce sont des pure </a:t>
            </a:r>
            <a:r>
              <a:rPr lang="fr-FR" dirty="0" err="1"/>
              <a:t>functions</a:t>
            </a:r>
            <a:r>
              <a:rPr lang="fr-FR" dirty="0"/>
              <a:t> qui retournent tout le nouvel état du state à chaque fois.</a:t>
            </a:r>
          </a:p>
          <a:p>
            <a:pPr lvl="3"/>
            <a:r>
              <a:rPr lang="fr-FR" dirty="0"/>
              <a:t>Ce sont les seuls à pouvoir modifier le state</a:t>
            </a:r>
          </a:p>
          <a:p>
            <a:pPr lvl="1"/>
            <a:r>
              <a:rPr lang="fr-FR" dirty="0" err="1"/>
              <a:t>Selectors</a:t>
            </a:r>
            <a:endParaRPr lang="fr-FR" dirty="0"/>
          </a:p>
          <a:p>
            <a:pPr lvl="3"/>
            <a:r>
              <a:rPr lang="fr-FR" dirty="0"/>
              <a:t>Retournent une parcelle du state sous forme de hot observable</a:t>
            </a:r>
          </a:p>
          <a:p>
            <a:pPr lvl="3"/>
            <a:r>
              <a:rPr lang="fr-FR" dirty="0"/>
              <a:t>Emit la nouvelle valeur lorsque ce morceau a changé</a:t>
            </a:r>
          </a:p>
          <a:p>
            <a:pPr lvl="3"/>
            <a:r>
              <a:rPr lang="fr-FR" dirty="0"/>
              <a:t>Utilisent la </a:t>
            </a:r>
            <a:r>
              <a:rPr lang="fr-FR" dirty="0" err="1"/>
              <a:t>memoization</a:t>
            </a:r>
            <a:r>
              <a:rPr lang="fr-FR" dirty="0"/>
              <a:t> (perf)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7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pic>
        <p:nvPicPr>
          <p:cNvPr id="1026" name="Picture 2" descr="image006">
            <a:extLst>
              <a:ext uri="{FF2B5EF4-FFF2-40B4-BE49-F238E27FC236}">
                <a16:creationId xmlns:a16="http://schemas.microsoft.com/office/drawing/2014/main" id="{4047F5EA-1BBB-4BA6-9FF6-F470B44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980728"/>
            <a:ext cx="9073083" cy="508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47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C4EE4-5A20-48BF-86DD-E7FEF4F4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292237"/>
            <a:ext cx="7344816" cy="3214598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currentUserState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34DC75-D38A-4CD8-9C2B-A1536890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03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692696"/>
            <a:ext cx="8928992" cy="6120680"/>
          </a:xfrm>
        </p:spPr>
        <p:txBody>
          <a:bodyPr/>
          <a:lstStyle/>
          <a:p>
            <a:pPr lvl="1"/>
            <a:r>
              <a:rPr lang="fr-FR" dirty="0"/>
              <a:t>Testabilité</a:t>
            </a:r>
          </a:p>
          <a:p>
            <a:pPr marL="0" lvl="3" indent="0">
              <a:buNone/>
            </a:pPr>
            <a:r>
              <a:rPr lang="fr-FR" dirty="0"/>
              <a:t>En séparant </a:t>
            </a:r>
            <a:r>
              <a:rPr lang="fr-FR" dirty="0" err="1"/>
              <a:t>reducers</a:t>
            </a:r>
            <a:r>
              <a:rPr lang="fr-FR" dirty="0"/>
              <a:t> de </a:t>
            </a:r>
            <a:r>
              <a:rPr lang="fr-FR" dirty="0" err="1"/>
              <a:t>selectors</a:t>
            </a:r>
            <a:r>
              <a:rPr lang="fr-FR" dirty="0"/>
              <a:t>, on peut aisément tester de toutes petites choses dans des tous petits contextes.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Arbre profond sans intermédiaires</a:t>
            </a:r>
          </a:p>
          <a:p>
            <a:pPr lvl="3"/>
            <a:r>
              <a:rPr lang="fr-FR" dirty="0"/>
              <a:t>Chaque élément de l’application est conscient du state.</a:t>
            </a:r>
          </a:p>
          <a:p>
            <a:pPr marL="0" lvl="3" indent="0">
              <a:buNone/>
            </a:pPr>
            <a:r>
              <a:rPr lang="fr-FR" dirty="0"/>
              <a:t>Si nous avons un élément enfant sous 10 niveaux du parent qui détient la donnée, je me vois mal donner des inputs superflus à 10 composants.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La structure dépend du besoin</a:t>
            </a:r>
          </a:p>
          <a:p>
            <a:pPr marL="0" lvl="3" indent="0">
              <a:buNone/>
            </a:pPr>
            <a:r>
              <a:rPr lang="fr-FR" dirty="0"/>
              <a:t>En fonction de l’application, l’</a:t>
            </a:r>
            <a:r>
              <a:rPr lang="fr-FR" dirty="0" err="1"/>
              <a:t>AppState</a:t>
            </a:r>
            <a:r>
              <a:rPr lang="fr-FR" dirty="0"/>
              <a:t> peut suffire, ou bien vous voudrez avoir un </a:t>
            </a:r>
            <a:r>
              <a:rPr lang="fr-FR" dirty="0" err="1"/>
              <a:t>appState</a:t>
            </a:r>
            <a:r>
              <a:rPr lang="fr-FR" dirty="0"/>
              <a:t> général, puis un state par </a:t>
            </a:r>
            <a:r>
              <a:rPr lang="fr-FR" dirty="0" err="1"/>
              <a:t>feature</a:t>
            </a:r>
            <a:r>
              <a:rPr lang="fr-FR" dirty="0"/>
              <a:t>, ou encore, tout ça et un autre petit state par « page ». Le découpage est de la responsabilité du dev au moment du design, et c’est quasiment le plus dur de choisir un découpage adapté. Je suis </a:t>
            </a:r>
            <a:r>
              <a:rPr lang="fr-FR" dirty="0" err="1"/>
              <a:t>partisant</a:t>
            </a:r>
            <a:r>
              <a:rPr lang="fr-FR" dirty="0"/>
              <a:t> de ne pas aller vers l’over engineering et de faire évoluer les choses avec le besoin, surtout avec quelque chose d’aussi verbeux que </a:t>
            </a:r>
            <a:r>
              <a:rPr lang="fr-FR" dirty="0" err="1"/>
              <a:t>ngrx</a:t>
            </a:r>
            <a:r>
              <a:rPr lang="fr-FR" dirty="0"/>
              <a:t>, qui peut devenir couteux en peu de temps.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 state peut détenir ( et le doit ) tout ce que vous voyez à l’écran et qui concerne l’état actuel de l’app. Comme un thème de couleur, n’importe quelle data </a:t>
            </a:r>
            <a:r>
              <a:rPr lang="fr-FR" dirty="0" err="1"/>
              <a:t>fetchée</a:t>
            </a:r>
            <a:r>
              <a:rPr lang="fr-FR" dirty="0"/>
              <a:t> sur un serveur, ou même beaucoup d’autres choses.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484784"/>
            <a:ext cx="8292425" cy="4716676"/>
          </a:xfrm>
        </p:spPr>
        <p:txBody>
          <a:bodyPr/>
          <a:lstStyle/>
          <a:p>
            <a:r>
              <a:rPr lang="fr-FR" dirty="0"/>
              <a:t>Pourquoi ?</a:t>
            </a:r>
          </a:p>
          <a:p>
            <a:pPr lvl="1"/>
            <a:r>
              <a:rPr lang="fr-FR" dirty="0"/>
              <a:t>Immuabilité &amp; pure </a:t>
            </a:r>
            <a:r>
              <a:rPr lang="fr-FR" dirty="0" err="1"/>
              <a:t>functions</a:t>
            </a:r>
            <a:endParaRPr lang="fr-FR" dirty="0"/>
          </a:p>
          <a:p>
            <a:pPr lvl="1"/>
            <a:r>
              <a:rPr lang="fr-FR" dirty="0"/>
              <a:t>Single source of truth</a:t>
            </a:r>
          </a:p>
          <a:p>
            <a:pPr lvl="1"/>
            <a:r>
              <a:rPr lang="fr-FR" dirty="0"/>
              <a:t>Dead store</a:t>
            </a:r>
          </a:p>
          <a:p>
            <a:pPr lvl="1"/>
            <a:r>
              <a:rPr lang="fr-FR" dirty="0"/>
              <a:t>Rappel sur les hot / cold observables</a:t>
            </a:r>
          </a:p>
          <a:p>
            <a:pPr lvl="1"/>
            <a:r>
              <a:rPr lang="fr-FR" dirty="0"/>
              <a:t>Rappel </a:t>
            </a:r>
            <a:r>
              <a:rPr lang="fr-FR" dirty="0" err="1"/>
              <a:t>rxjs</a:t>
            </a:r>
            <a:r>
              <a:rPr lang="fr-FR" dirty="0"/>
              <a:t> composition &amp; flatten operators</a:t>
            </a:r>
          </a:p>
          <a:p>
            <a:r>
              <a:rPr lang="fr-FR" dirty="0"/>
              <a:t>Comment ?</a:t>
            </a:r>
          </a:p>
          <a:p>
            <a:pPr lvl="1"/>
            <a:r>
              <a:rPr lang="fr-FR" dirty="0"/>
              <a:t>Store structure (action/</a:t>
            </a:r>
            <a:r>
              <a:rPr lang="fr-FR" dirty="0" err="1"/>
              <a:t>reducer</a:t>
            </a:r>
            <a:r>
              <a:rPr lang="fr-FR" dirty="0"/>
              <a:t>/</a:t>
            </a:r>
            <a:r>
              <a:rPr lang="fr-FR" dirty="0" err="1"/>
              <a:t>selector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Tools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/router-store</a:t>
            </a:r>
          </a:p>
          <a:p>
            <a:pPr lvl="1"/>
            <a:r>
              <a:rPr lang="fr-FR" dirty="0" err="1"/>
              <a:t>Debug</a:t>
            </a:r>
            <a:r>
              <a:rPr lang="fr-FR" dirty="0"/>
              <a:t> w/ </a:t>
            </a:r>
            <a:r>
              <a:rPr lang="fr-FR" dirty="0" err="1"/>
              <a:t>redux-devtools</a:t>
            </a:r>
            <a:r>
              <a:rPr lang="fr-FR" dirty="0"/>
              <a:t> &amp; jumps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2592458" y="1501807"/>
            <a:ext cx="515132" cy="461665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53962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622412" y="4894529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75C874-E183-4802-B133-12EF0A6B8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47" y="1905506"/>
            <a:ext cx="169494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86FC6B0-6EA2-43C0-91BC-AE2D1404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73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836712"/>
            <a:ext cx="8928992" cy="5074018"/>
          </a:xfrm>
        </p:spPr>
        <p:txBody>
          <a:bodyPr/>
          <a:lstStyle/>
          <a:p>
            <a:r>
              <a:rPr lang="fr-FR" dirty="0"/>
              <a:t>Effets</a:t>
            </a:r>
          </a:p>
          <a:p>
            <a:pPr lvl="3"/>
            <a:r>
              <a:rPr lang="fr-FR" dirty="0"/>
              <a:t>Comme les </a:t>
            </a:r>
            <a:r>
              <a:rPr lang="fr-FR" dirty="0" err="1"/>
              <a:t>reducers</a:t>
            </a:r>
            <a:r>
              <a:rPr lang="fr-FR" dirty="0"/>
              <a:t>, ils réagissent à des actions et utilisent leur </a:t>
            </a:r>
            <a:r>
              <a:rPr lang="fr-FR" dirty="0" err="1"/>
              <a:t>payload</a:t>
            </a:r>
            <a:endParaRPr lang="fr-FR" dirty="0"/>
          </a:p>
          <a:p>
            <a:pPr lvl="3"/>
            <a:r>
              <a:rPr lang="fr-FR" dirty="0"/>
              <a:t>Ils disposent d’une option dispatch (par défaut </a:t>
            </a:r>
            <a:r>
              <a:rPr lang="fr-FR" dirty="0" err="1"/>
              <a:t>true</a:t>
            </a:r>
            <a:r>
              <a:rPr lang="fr-FR" dirty="0"/>
              <a:t>) qui indique si l’</a:t>
            </a:r>
            <a:r>
              <a:rPr lang="fr-FR" dirty="0" err="1"/>
              <a:t>effect</a:t>
            </a:r>
            <a:r>
              <a:rPr lang="fr-FR" dirty="0"/>
              <a:t>, une fois terminé, retournera une autre action que celle sur laquelle il a réagit ou s’il ne reproduira rien concernant le store (comme l’affichage d’une notif)</a:t>
            </a:r>
          </a:p>
          <a:p>
            <a:pPr lvl="3"/>
            <a:r>
              <a:rPr lang="fr-FR" dirty="0"/>
              <a:t>Il est important de comprendre les flatten operators pour les utiliser.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On imagine une action </a:t>
            </a:r>
            <a:r>
              <a:rPr lang="fr-FR" dirty="0" err="1"/>
              <a:t>loadData</a:t>
            </a:r>
            <a:r>
              <a:rPr lang="fr-FR" dirty="0"/>
              <a:t> qui va juste passer une propriété </a:t>
            </a:r>
            <a:r>
              <a:rPr lang="fr-FR" dirty="0" err="1"/>
              <a:t>loading</a:t>
            </a:r>
            <a:r>
              <a:rPr lang="fr-FR" dirty="0"/>
              <a:t> de </a:t>
            </a:r>
            <a:r>
              <a:rPr lang="fr-FR" dirty="0" err="1"/>
              <a:t>true</a:t>
            </a:r>
            <a:r>
              <a:rPr lang="fr-FR" dirty="0"/>
              <a:t> à false,</a:t>
            </a:r>
          </a:p>
          <a:p>
            <a:pPr lvl="3"/>
            <a:r>
              <a:rPr lang="fr-FR" dirty="0"/>
              <a:t>Un effet qui réagit dessus et charge la data depuis une API, puis qui dispatch l’action </a:t>
            </a:r>
            <a:r>
              <a:rPr lang="fr-FR" dirty="0" err="1"/>
              <a:t>loadDataOk</a:t>
            </a:r>
            <a:r>
              <a:rPr lang="fr-FR" dirty="0"/>
              <a:t> qui va alimenter le state avec les datas </a:t>
            </a:r>
            <a:r>
              <a:rPr lang="fr-FR" dirty="0" err="1"/>
              <a:t>recues</a:t>
            </a:r>
            <a:r>
              <a:rPr lang="fr-FR" dirty="0"/>
              <a:t> via le </a:t>
            </a:r>
            <a:r>
              <a:rPr lang="fr-FR" dirty="0" err="1"/>
              <a:t>reducer</a:t>
            </a:r>
            <a:r>
              <a:rPr lang="fr-FR" dirty="0"/>
              <a:t>.</a:t>
            </a:r>
          </a:p>
          <a:p>
            <a:pPr lvl="3"/>
            <a:r>
              <a:rPr lang="fr-FR" dirty="0"/>
              <a:t>Un autre effet qui rebondit sur </a:t>
            </a:r>
            <a:r>
              <a:rPr lang="fr-FR" dirty="0" err="1"/>
              <a:t>loadDataOk</a:t>
            </a:r>
            <a:r>
              <a:rPr lang="fr-FR" dirty="0"/>
              <a:t> et qui affiche bonjour.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-&gt; live </a:t>
            </a:r>
            <a:r>
              <a:rPr lang="fr-FR" dirty="0" err="1"/>
              <a:t>demo</a:t>
            </a:r>
            <a:r>
              <a:rPr lang="fr-FR" dirty="0"/>
              <a:t> si on a le temps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Tools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2" y="1880784"/>
            <a:ext cx="2952000" cy="409107"/>
          </a:xfrm>
        </p:spPr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</a:t>
            </a:r>
            <a:r>
              <a:rPr lang="fr-FR" u="none" dirty="0" err="1"/>
              <a:t>entities</a:t>
            </a:r>
            <a:endParaRPr lang="fr-FR" u="none" dirty="0"/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/router-store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devTools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2252" y="2378937"/>
            <a:ext cx="2952000" cy="1603837"/>
          </a:xfrm>
        </p:spPr>
        <p:txBody>
          <a:bodyPr/>
          <a:lstStyle/>
          <a:p>
            <a:r>
              <a:rPr lang="fr-FR" dirty="0"/>
              <a:t>Librairie qui aide a manager un state qui est une collection d’entités de même structure.</a:t>
            </a:r>
          </a:p>
          <a:p>
            <a:r>
              <a:rPr lang="fr-FR" dirty="0"/>
              <a:t>(Utile pour le state d’un petit composant liste)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7968" y="2302508"/>
            <a:ext cx="2952000" cy="1874680"/>
          </a:xfrm>
        </p:spPr>
        <p:txBody>
          <a:bodyPr/>
          <a:lstStyle/>
          <a:p>
            <a:r>
              <a:rPr lang="fr-FR" dirty="0"/>
              <a:t>Librairie qui met tous les éléments du router </a:t>
            </a:r>
            <a:r>
              <a:rPr lang="fr-FR" dirty="0" err="1"/>
              <a:t>angular</a:t>
            </a:r>
            <a:r>
              <a:rPr lang="fr-FR" dirty="0"/>
              <a:t> dans le store, utile si on veut que nos effets utilisent </a:t>
            </a:r>
            <a:r>
              <a:rPr lang="fr-FR" dirty="0" err="1"/>
              <a:t>l’id</a:t>
            </a:r>
            <a:r>
              <a:rPr lang="fr-FR" dirty="0"/>
              <a:t> de la route en cours pour charger quelque chose par exemple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2" y="4509121"/>
            <a:ext cx="3616219" cy="1991664"/>
          </a:xfrm>
        </p:spPr>
        <p:txBody>
          <a:bodyPr/>
          <a:lstStyle/>
          <a:p>
            <a:r>
              <a:rPr lang="fr-FR" dirty="0"/>
              <a:t>Le graal de tout ce qu’on vient de voir. Permet de tracer tout ce qui s’est passé dans le state, les actions, les </a:t>
            </a:r>
            <a:r>
              <a:rPr lang="fr-FR" dirty="0" err="1"/>
              <a:t>modifs</a:t>
            </a:r>
            <a:r>
              <a:rPr lang="fr-FR" dirty="0"/>
              <a:t>, et même d’aller « jumper » à un point dans le temps de notre app, rendant le </a:t>
            </a:r>
            <a:r>
              <a:rPr lang="fr-FR" dirty="0" err="1"/>
              <a:t>debug</a:t>
            </a:r>
            <a:r>
              <a:rPr lang="fr-FR" dirty="0"/>
              <a:t> un jeu d’enfant</a:t>
            </a:r>
          </a:p>
          <a:p>
            <a:r>
              <a:rPr lang="fr-FR" dirty="0"/>
              <a:t>DEMO !</a:t>
            </a:r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Extensions </a:t>
            </a:r>
            <a:r>
              <a:rPr lang="fr-FR" dirty="0" err="1"/>
              <a:t>vscode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1" y="1880784"/>
            <a:ext cx="3741779" cy="368761"/>
          </a:xfrm>
        </p:spPr>
        <p:txBody>
          <a:bodyPr/>
          <a:lstStyle/>
          <a:p>
            <a:r>
              <a:rPr lang="fr-FR" u="none" dirty="0"/>
              <a:t>Angular language service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9037" y="2006509"/>
            <a:ext cx="2952000" cy="407421"/>
          </a:xfrm>
        </p:spPr>
        <p:txBody>
          <a:bodyPr/>
          <a:lstStyle/>
          <a:p>
            <a:r>
              <a:rPr lang="fr-FR" dirty="0" err="1"/>
              <a:t>Bracket</a:t>
            </a:r>
            <a:r>
              <a:rPr lang="fr-FR" dirty="0"/>
              <a:t> Pair </a:t>
            </a:r>
            <a:r>
              <a:rPr lang="fr-FR" dirty="0" err="1"/>
              <a:t>Colorizer</a:t>
            </a:r>
            <a:endParaRPr lang="fr-FR" dirty="0"/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TSlint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96431" y="2249545"/>
            <a:ext cx="3447918" cy="1874680"/>
          </a:xfrm>
        </p:spPr>
        <p:txBody>
          <a:bodyPr/>
          <a:lstStyle/>
          <a:p>
            <a:r>
              <a:rPr lang="fr-FR" dirty="0"/>
              <a:t>Permet de faire le lien entre le </a:t>
            </a:r>
            <a:r>
              <a:rPr lang="fr-FR" dirty="0" err="1"/>
              <a:t>template</a:t>
            </a:r>
            <a:r>
              <a:rPr lang="fr-FR" dirty="0"/>
              <a:t> et le TS d’un composant, et donc d’avoir du </a:t>
            </a:r>
            <a:r>
              <a:rPr lang="fr-FR" dirty="0" err="1"/>
              <a:t>préremplissage</a:t>
            </a:r>
            <a:r>
              <a:rPr lang="fr-FR" dirty="0"/>
              <a:t> et des alertes via le TS (exemple variable mise dans le </a:t>
            </a:r>
            <a:r>
              <a:rPr lang="fr-FR" dirty="0" err="1"/>
              <a:t>template</a:t>
            </a:r>
            <a:r>
              <a:rPr lang="fr-FR" dirty="0"/>
              <a:t> mais pas déclarée coté TS)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8208" y="2413930"/>
            <a:ext cx="2952000" cy="520463"/>
          </a:xfrm>
        </p:spPr>
        <p:txBody>
          <a:bodyPr/>
          <a:lstStyle/>
          <a:p>
            <a:r>
              <a:rPr lang="fr-FR" dirty="0"/>
              <a:t>Elle porte bien son nom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96431" y="4496574"/>
            <a:ext cx="3616219" cy="520463"/>
          </a:xfrm>
        </p:spPr>
        <p:txBody>
          <a:bodyPr/>
          <a:lstStyle/>
          <a:p>
            <a:r>
              <a:rPr lang="fr-FR" dirty="0" err="1"/>
              <a:t>Interpète</a:t>
            </a:r>
            <a:r>
              <a:rPr lang="fr-FR" dirty="0"/>
              <a:t> le fichier </a:t>
            </a:r>
            <a:r>
              <a:rPr lang="fr-FR" dirty="0" err="1"/>
              <a:t>tslint</a:t>
            </a:r>
            <a:r>
              <a:rPr lang="fr-FR" dirty="0"/>
              <a:t> d’un dossier et y joue les règles au </a:t>
            </a:r>
            <a:r>
              <a:rPr lang="fr-FR" dirty="0" err="1"/>
              <a:t>devtime</a:t>
            </a:r>
            <a:endParaRPr lang="fr-FR" dirty="0"/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A2FD2D59-4EF9-4C91-B840-063C95A914DC}"/>
              </a:ext>
            </a:extLst>
          </p:cNvPr>
          <p:cNvSpPr txBox="1">
            <a:spLocks/>
          </p:cNvSpPr>
          <p:nvPr/>
        </p:nvSpPr>
        <p:spPr>
          <a:xfrm>
            <a:off x="8118287" y="4183838"/>
            <a:ext cx="2952000" cy="166622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2000" b="1" i="0" u="none" kern="1200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GitLens</a:t>
            </a:r>
            <a:endParaRPr lang="fr-FR" dirty="0"/>
          </a:p>
          <a:p>
            <a:r>
              <a:rPr lang="fr-FR" dirty="0" err="1"/>
              <a:t>Npm</a:t>
            </a:r>
            <a:endParaRPr lang="fr-FR" dirty="0"/>
          </a:p>
          <a:p>
            <a:r>
              <a:rPr lang="fr-FR" dirty="0"/>
              <a:t>Peacock</a:t>
            </a:r>
          </a:p>
          <a:p>
            <a:r>
              <a:rPr lang="fr-FR" dirty="0" err="1"/>
              <a:t>TodoTree</a:t>
            </a:r>
            <a:endParaRPr lang="fr-FR" dirty="0"/>
          </a:p>
          <a:p>
            <a:endParaRPr lang="fr-FR" dirty="0"/>
          </a:p>
        </p:txBody>
      </p:sp>
      <p:pic>
        <p:nvPicPr>
          <p:cNvPr id="14" name="Espace réservé pour une image  29">
            <a:extLst>
              <a:ext uri="{FF2B5EF4-FFF2-40B4-BE49-F238E27FC236}">
                <a16:creationId xmlns:a16="http://schemas.microsoft.com/office/drawing/2014/main" id="{6F63E3D4-F523-4FFA-A2E7-C0DBA31018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5744" y="3933056"/>
            <a:ext cx="1136650" cy="1430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388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6EC0F6-9931-4847-B251-324C4D44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Pourquoi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05DED4-1233-44A0-95EC-31C2E8FBA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920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2954655"/>
          </a:xfrm>
        </p:spPr>
        <p:txBody>
          <a:bodyPr/>
          <a:lstStyle/>
          <a:p>
            <a:r>
              <a:rPr lang="fr-FR" dirty="0"/>
              <a:t>Programmation fonctionnelle</a:t>
            </a:r>
            <a:br>
              <a:rPr lang="fr-FR" dirty="0"/>
            </a:br>
            <a:r>
              <a:rPr lang="fr-FR" sz="3600" dirty="0"/>
              <a:t>(Immuabilité &amp; fonctions pures)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4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647747"/>
          </a:xfrm>
        </p:spPr>
        <p:txBody>
          <a:bodyPr/>
          <a:lstStyle/>
          <a:p>
            <a:pPr marL="0" lvl="3" indent="0">
              <a:buClr>
                <a:srgbClr val="0046FE"/>
              </a:buClr>
              <a:buNone/>
            </a:pPr>
            <a:r>
              <a:rPr lang="fr-FR" dirty="0">
                <a:solidFill>
                  <a:srgbClr val="002C52"/>
                </a:solidFill>
              </a:rPr>
              <a:t>La programmation fonctionnelle tend à rendre les choses le plus simple et intuitives possibles, avec du code descriptif</a:t>
            </a:r>
            <a:endParaRPr lang="fr-FR" dirty="0"/>
          </a:p>
          <a:p>
            <a:pPr lvl="1"/>
            <a:r>
              <a:rPr lang="fr-FR" dirty="0"/>
              <a:t>Pure </a:t>
            </a:r>
            <a:r>
              <a:rPr lang="fr-FR" dirty="0" err="1"/>
              <a:t>functions</a:t>
            </a:r>
            <a:endParaRPr lang="fr-FR" dirty="0"/>
          </a:p>
          <a:p>
            <a:pPr lvl="3"/>
            <a:r>
              <a:rPr lang="fr-FR" dirty="0"/>
              <a:t>N’altère aucun état en dehors de son scope</a:t>
            </a:r>
          </a:p>
          <a:p>
            <a:pPr lvl="3"/>
            <a:r>
              <a:rPr lang="fr-FR" dirty="0"/>
              <a:t>Ne dépend d’aucun état en dehors de son scope</a:t>
            </a:r>
          </a:p>
          <a:p>
            <a:pPr lvl="3"/>
            <a:r>
              <a:rPr lang="fr-FR" dirty="0"/>
              <a:t>Ne peut pas toujours coller au besoin, dans l’exemple d’un composant ça n’a aucun sens, mais il faut s’en rapprocher au maximum</a:t>
            </a:r>
          </a:p>
          <a:p>
            <a:pPr lvl="3"/>
            <a:r>
              <a:rPr lang="fr-FR" dirty="0"/>
              <a:t>Testabilité : beaucoup plus simple à tester et à maintenir, une fonction qui ne dépend de rien ne casse pas sans raison et n’a pas de comportement inattendu.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Retourne </a:t>
            </a:r>
            <a:r>
              <a:rPr lang="fr-FR" b="1" dirty="0"/>
              <a:t>toujours la même chose</a:t>
            </a:r>
            <a:r>
              <a:rPr lang="fr-FR" dirty="0"/>
              <a:t>, ne s’appuie </a:t>
            </a:r>
            <a:r>
              <a:rPr lang="fr-FR" b="1" dirty="0"/>
              <a:t>que</a:t>
            </a:r>
            <a:r>
              <a:rPr lang="fr-FR" dirty="0"/>
              <a:t> sur ses paramètres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./(non)-pure-</a:t>
            </a:r>
            <a:r>
              <a:rPr lang="fr-FR" i="1" dirty="0" err="1"/>
              <a:t>functions.ts</a:t>
            </a:r>
            <a:endParaRPr lang="fr-FR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866269"/>
          </a:xfrm>
        </p:spPr>
        <p:txBody>
          <a:bodyPr/>
          <a:lstStyle/>
          <a:p>
            <a:pPr lvl="1"/>
            <a:r>
              <a:rPr lang="fr-FR" dirty="0"/>
              <a:t>Immuabilité</a:t>
            </a:r>
          </a:p>
          <a:p>
            <a:pPr lvl="3"/>
            <a:r>
              <a:rPr lang="fr-FR" dirty="0"/>
              <a:t>Apporte en performance (</a:t>
            </a:r>
            <a:r>
              <a:rPr lang="fr-FR" dirty="0">
                <a:hlinkClick r:id="rId3"/>
              </a:rPr>
              <a:t>https://jlongster.com/Using-Immutable-Data-Structures-in-JavaScript#Immutable.js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Rend la </a:t>
            </a:r>
            <a:r>
              <a:rPr lang="fr-FR" dirty="0" err="1"/>
              <a:t>mémoization</a:t>
            </a:r>
            <a:r>
              <a:rPr lang="fr-FR" dirty="0"/>
              <a:t> possible (mécanisme utilisé par les </a:t>
            </a:r>
            <a:r>
              <a:rPr lang="fr-FR" dirty="0" err="1"/>
              <a:t>selecteurs</a:t>
            </a:r>
            <a:r>
              <a:rPr lang="fr-FR" dirty="0"/>
              <a:t> </a:t>
            </a:r>
            <a:r>
              <a:rPr lang="fr-FR" dirty="0" err="1"/>
              <a:t>ngrx</a:t>
            </a:r>
            <a:r>
              <a:rPr lang="fr-FR" dirty="0"/>
              <a:t> pour améliorer la perf via un pseudo-cache)</a:t>
            </a:r>
          </a:p>
          <a:p>
            <a:pPr lvl="3"/>
            <a:r>
              <a:rPr lang="fr-FR" dirty="0"/>
              <a:t>Prévisibilité (aucun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Modifications explicites et lisibles</a:t>
            </a:r>
          </a:p>
          <a:p>
            <a:pPr lvl="3"/>
            <a:r>
              <a:rPr lang="fr-FR" dirty="0"/>
              <a:t>Mutation </a:t>
            </a:r>
            <a:r>
              <a:rPr lang="fr-FR" dirty="0" err="1"/>
              <a:t>tracking</a:t>
            </a:r>
            <a:endParaRPr lang="fr-FR" dirty="0"/>
          </a:p>
          <a:p>
            <a:pPr lvl="3"/>
            <a:r>
              <a:rPr lang="fr-FR" dirty="0"/>
              <a:t>Data Change </a:t>
            </a:r>
            <a:r>
              <a:rPr lang="fr-FR" dirty="0" err="1"/>
              <a:t>Detection</a:t>
            </a:r>
            <a:r>
              <a:rPr lang="fr-FR" dirty="0"/>
              <a:t> plus efficace (js </a:t>
            </a:r>
            <a:r>
              <a:rPr lang="fr-FR" dirty="0" err="1"/>
              <a:t>shallow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) permet de ne comparer que les références pour savoir si on a quelque chose à recalculer pour le DOM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endParaRPr lang="fr-FR" i="1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r>
              <a:rPr lang="fr-FR" i="1" dirty="0"/>
              <a:t>/spread-operator.js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121449"/>
          </a:xfrm>
        </p:spPr>
        <p:txBody>
          <a:bodyPr/>
          <a:lstStyle/>
          <a:p>
            <a:pPr lvl="1"/>
            <a:r>
              <a:rPr lang="fr-FR" dirty="0"/>
              <a:t>Lien avec le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  <a:p>
            <a:pPr lvl="3"/>
            <a:r>
              <a:rPr lang="fr-FR" dirty="0"/>
              <a:t>Ce que nous faisons avec </a:t>
            </a:r>
            <a:r>
              <a:rPr lang="fr-FR" dirty="0" err="1"/>
              <a:t>angular</a:t>
            </a:r>
            <a:r>
              <a:rPr lang="fr-FR" dirty="0"/>
              <a:t> s’appelle du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.</a:t>
            </a:r>
          </a:p>
          <a:p>
            <a:pPr marL="0" lvl="3" indent="0">
              <a:buNone/>
            </a:pPr>
            <a:r>
              <a:rPr lang="fr-FR" dirty="0"/>
              <a:t>C’est une façon de dire que tout est à base de </a:t>
            </a:r>
            <a:r>
              <a:rPr lang="fr-FR" dirty="0" err="1"/>
              <a:t>stream</a:t>
            </a:r>
            <a:r>
              <a:rPr lang="fr-FR" dirty="0"/>
              <a:t> (aka observables) </a:t>
            </a:r>
            <a:r>
              <a:rPr lang="fr-FR" dirty="0" err="1"/>
              <a:t>events</a:t>
            </a:r>
            <a:r>
              <a:rPr lang="fr-FR" dirty="0"/>
              <a:t>, </a:t>
            </a:r>
            <a:r>
              <a:rPr lang="fr-FR" dirty="0" err="1"/>
              <a:t>observers</a:t>
            </a:r>
            <a:r>
              <a:rPr lang="fr-FR" dirty="0"/>
              <a:t>, callbacks </a:t>
            </a:r>
            <a:r>
              <a:rPr lang="fr-FR" dirty="0" err="1"/>
              <a:t>etc</a:t>
            </a:r>
            <a:r>
              <a:rPr lang="fr-FR" dirty="0"/>
              <a:t>, et que tout « réagit »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Dans un tel contexte, quand tout le monde s’abonne à tout le monde, modifie des choses dans ses callbacks, et qu’on y ajoute des appels de service asynchrones qui ne répondent jamais dans les mêmes délais, il est TRES difficile de reproduire le cheminement de « pourquoi ma variable a cette valeur ? », et le cas du « ça arrive que des fois » est complexe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Les pure </a:t>
            </a:r>
            <a:r>
              <a:rPr lang="fr-FR" dirty="0" err="1"/>
              <a:t>functions</a:t>
            </a:r>
            <a:r>
              <a:rPr lang="fr-FR" dirty="0"/>
              <a:t> et l’immuabilité tendent à éviter ce genre de problèmes, et sont les prérequis à l’utilisation d’un state manager tel que </a:t>
            </a:r>
            <a:r>
              <a:rPr lang="fr-FR" dirty="0" err="1"/>
              <a:t>redux</a:t>
            </a:r>
            <a:r>
              <a:rPr lang="fr-FR" dirty="0"/>
              <a:t>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1846659"/>
          </a:xfrm>
        </p:spPr>
        <p:txBody>
          <a:bodyPr/>
          <a:lstStyle/>
          <a:p>
            <a:r>
              <a:rPr lang="fr-FR" dirty="0"/>
              <a:t>Single source of truth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65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Single source of truth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2" y="995281"/>
            <a:ext cx="4176464" cy="5074018"/>
          </a:xfrm>
        </p:spPr>
        <p:txBody>
          <a:bodyPr/>
          <a:lstStyle/>
          <a:p>
            <a:r>
              <a:rPr lang="fr-FR" dirty="0"/>
              <a:t>Imaginons un panier</a:t>
            </a:r>
          </a:p>
          <a:p>
            <a:pPr lvl="2"/>
            <a:r>
              <a:rPr lang="fr-FR" dirty="0"/>
              <a:t>Le même information est à x endroits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Potentiellement des sous composants</a:t>
            </a:r>
          </a:p>
          <a:p>
            <a:pPr lvl="2"/>
            <a:r>
              <a:rPr lang="fr-FR" dirty="0"/>
              <a:t>d’autres sous composants.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passe la quantité à 2 ici, comment</a:t>
            </a:r>
          </a:p>
          <a:p>
            <a:pPr lvl="2"/>
            <a:r>
              <a:rPr lang="fr-FR" dirty="0"/>
              <a:t>prévenir les autres de l’info ?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Input/</a:t>
            </a:r>
            <a:r>
              <a:rPr lang="fr-FR" dirty="0" err="1"/>
              <a:t>Ouput</a:t>
            </a:r>
            <a:r>
              <a:rPr lang="fr-FR" dirty="0"/>
              <a:t>? Ce serait redondant pour les intermédiaires et </a:t>
            </a:r>
            <a:r>
              <a:rPr lang="fr-FR" dirty="0" err="1"/>
              <a:t>poluant</a:t>
            </a:r>
            <a:r>
              <a:rPr lang="fr-FR" dirty="0"/>
              <a:t>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ne la met pas à jour, j’ai </a:t>
            </a:r>
            <a:r>
              <a:rPr lang="fr-FR" dirty="0">
                <a:solidFill>
                  <a:srgbClr val="FF0000"/>
                </a:solidFill>
              </a:rPr>
              <a:t>plusieurs endroits avec la même info, donc potentiellement une ou plusieurs fausse(s).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6E1BD9-BDA5-4329-83C9-4AEDC632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764704"/>
            <a:ext cx="7584846" cy="36684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54153C-4665-4D76-AF30-5B34EC95F8C5}"/>
              </a:ext>
            </a:extLst>
          </p:cNvPr>
          <p:cNvSpPr txBox="1"/>
          <p:nvPr/>
        </p:nvSpPr>
        <p:spPr>
          <a:xfrm>
            <a:off x="4367808" y="5002085"/>
            <a:ext cx="6624736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fr-FR" sz="1400" dirty="0"/>
              <a:t>Ngrx (on </a:t>
            </a:r>
            <a:r>
              <a:rPr lang="fr-FR" sz="1400" dirty="0" err="1"/>
              <a:t>redux</a:t>
            </a:r>
            <a:r>
              <a:rPr lang="fr-FR" sz="1400" dirty="0"/>
              <a:t>) jouera le rôle de state manager et donc de single source of truth. 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Toute la « data » de l’app, son « état actuel » ou « ce qu’elle sait » est centralisé dans un objet javascript immuable et modifiable uniquement via des pure </a:t>
            </a:r>
            <a:r>
              <a:rPr lang="fr-FR" sz="1400" dirty="0" err="1"/>
              <a:t>functions</a:t>
            </a:r>
            <a:r>
              <a:rPr lang="fr-FR" sz="1400" dirty="0"/>
              <a:t>, aka </a:t>
            </a:r>
            <a:r>
              <a:rPr lang="fr-FR" sz="1400" dirty="0" err="1"/>
              <a:t>reducers</a:t>
            </a:r>
            <a:r>
              <a:rPr lang="fr-FR" sz="1400" dirty="0"/>
              <a:t>.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imaginons une implémentation avec des </a:t>
            </a:r>
            <a:r>
              <a:rPr lang="fr-FR" sz="1400" dirty="0" err="1"/>
              <a:t>websockets</a:t>
            </a:r>
            <a:r>
              <a:rPr lang="fr-FR" sz="1400" dirty="0"/>
              <a:t>, sans single source of truth c’est impossible à maintenir sainement</a:t>
            </a:r>
          </a:p>
        </p:txBody>
      </p:sp>
    </p:spTree>
    <p:extLst>
      <p:ext uri="{BB962C8B-B14F-4D97-AF65-F5344CB8AC3E}">
        <p14:creationId xmlns:p14="http://schemas.microsoft.com/office/powerpoint/2010/main" val="3937200082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0619_Masque_Powerpoint_FR_leger" id="{EC96BB2B-ECD3-41DE-91B2-76E2DBF7EF0C}" vid="{D3F23BB2-FBA3-43BC-A659-59DAE09AA47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180619_Masque_Powerpoint_FR_leger</Template>
  <TotalTime>7274</TotalTime>
  <Words>1076</Words>
  <Application>Microsoft Office PowerPoint</Application>
  <PresentationFormat>Grand écran</PresentationFormat>
  <Paragraphs>177</Paragraphs>
  <Slides>24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Segoe UI</vt:lpstr>
      <vt:lpstr>Symbol</vt:lpstr>
      <vt:lpstr>Cegid_TemplateFR_V2_010818</vt:lpstr>
      <vt:lpstr>@Ngrx</vt:lpstr>
      <vt:lpstr>Présentation PowerPoint</vt:lpstr>
      <vt:lpstr>Pourquoi ?</vt:lpstr>
      <vt:lpstr>Programmation fonctionnelle (Immuabilité &amp; fonctions pures)</vt:lpstr>
      <vt:lpstr>01 Immuabilité &amp; pure functions (programmation fonctionnelle)</vt:lpstr>
      <vt:lpstr>01 Immuabilité &amp; pure functions (programmation fonctionnelle)</vt:lpstr>
      <vt:lpstr>01 Immuabilité &amp; pure functions (programmation fonctionnelle)</vt:lpstr>
      <vt:lpstr>Single source of truth</vt:lpstr>
      <vt:lpstr>01 Single source of truth</vt:lpstr>
      <vt:lpstr>Dead store</vt:lpstr>
      <vt:lpstr>01 Dead store</vt:lpstr>
      <vt:lpstr>Point sur les hot &amp; cold observables (ngrx transforme tout en hot)</vt:lpstr>
      <vt:lpstr>Explication sur les flatten operators</vt:lpstr>
      <vt:lpstr>Comment ?</vt:lpstr>
      <vt:lpstr>@ngrx/*</vt:lpstr>
      <vt:lpstr>02 @ngrx</vt:lpstr>
      <vt:lpstr>02 @ngrx</vt:lpstr>
      <vt:lpstr>Demo currentUserState</vt:lpstr>
      <vt:lpstr>02 @ngrx</vt:lpstr>
      <vt:lpstr>@ngrx/effects</vt:lpstr>
      <vt:lpstr>02 @ngrx/effects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Lac</dc:creator>
  <cp:lastModifiedBy>David Lecerf</cp:lastModifiedBy>
  <cp:revision>57</cp:revision>
  <dcterms:created xsi:type="dcterms:W3CDTF">2019-07-03T10:27:12Z</dcterms:created>
  <dcterms:modified xsi:type="dcterms:W3CDTF">2020-03-13T08:28:20Z</dcterms:modified>
</cp:coreProperties>
</file>